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2F9F8-46CC-4C5A-ADCF-136AF210F0F5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514624-D78A-465F-98C0-7E6906AB45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676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44588" y="687388"/>
            <a:ext cx="4572000" cy="3429000"/>
          </a:xfrm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noFill/>
        </p:spPr>
        <p:txBody>
          <a:bodyPr/>
          <a:lstStyle/>
          <a:p>
            <a:r>
              <a:rPr lang="en-US" altLang="en-US" smtClean="0"/>
              <a:t>Good afternoon. Thanks for coming to my talk. It must be difficult to sit in a classroom and listen to a 90-minute non-entertaining talk, especially at 3:30 on Friday afternoon…to make you feel better, this week is the spring break week at Florida,  many of my friends are either lying on the beach or happy partying…in fact, I just received a phone message from one of my friends, telling me not to be late for his big party at 6:30…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0946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03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4821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481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847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2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7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9413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12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983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53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B0FFF-1790-4830-972B-7BBEEE7E8CCB}" type="datetimeFigureOut">
              <a:rPr lang="en-GB" smtClean="0"/>
              <a:t>02/09/2019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E04FE-9493-4AAE-98FC-32E9F049B0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077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76200" y="987425"/>
            <a:ext cx="8288338" cy="19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latin typeface="Arial" charset="0"/>
              </a:rPr>
              <a:t>Industrial </a:t>
            </a:r>
            <a:r>
              <a:rPr lang="en-US" altLang="en-US" sz="3600">
                <a:latin typeface="Arial" charset="0"/>
              </a:rPr>
              <a:t>Engineering &amp; Management </a:t>
            </a:r>
            <a:r>
              <a:rPr lang="en-US" altLang="en-US" sz="3400">
                <a:latin typeface="Arial" charset="0"/>
              </a:rPr>
              <a:t/>
            </a:r>
            <a:br>
              <a:rPr lang="en-US" altLang="en-US" sz="3400">
                <a:latin typeface="Arial" charset="0"/>
              </a:rPr>
            </a:br>
            <a:endParaRPr lang="en-US" altLang="en-US" sz="3400">
              <a:latin typeface="Arial" charset="0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495300" y="3917950"/>
            <a:ext cx="7661275" cy="1204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Dr. Salam Nazhan</a:t>
            </a:r>
          </a:p>
          <a:p>
            <a:pPr algn="ctr">
              <a:buClr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Chemical Engineering Department </a:t>
            </a:r>
          </a:p>
          <a:p>
            <a:pPr algn="ctr">
              <a:buClr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College of Engineering , University of Diyala</a:t>
            </a:r>
          </a:p>
          <a:p>
            <a:pPr algn="ctr">
              <a:buClrTx/>
              <a:buFontTx/>
              <a:buNone/>
            </a:pPr>
            <a:r>
              <a:rPr lang="en-US" altLang="en-US" sz="1400" i="1">
                <a:solidFill>
                  <a:srgbClr val="0033CC"/>
                </a:solidFill>
                <a:latin typeface="Arial" charset="0"/>
                <a:sym typeface="Symbol" pitchFamily="18" charset="2"/>
              </a:rPr>
              <a:t>2018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609600" y="2278063"/>
            <a:ext cx="79263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077" name="Rectangle 1"/>
          <p:cNvSpPr>
            <a:spLocks noChangeArrowheads="1"/>
          </p:cNvSpPr>
          <p:nvPr/>
        </p:nvSpPr>
        <p:spPr bwMode="auto">
          <a:xfrm>
            <a:off x="3240088" y="2433638"/>
            <a:ext cx="247491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r>
              <a:rPr lang="en-US" altLang="en-US" sz="4000" dirty="0">
                <a:latin typeface="Arial" charset="0"/>
              </a:rPr>
              <a:t>(</a:t>
            </a:r>
            <a:r>
              <a:rPr lang="en-US" altLang="en-US" sz="2400" i="1" dirty="0">
                <a:solidFill>
                  <a:srgbClr val="0033CC"/>
                </a:solidFill>
                <a:latin typeface="Arial" charset="0"/>
              </a:rPr>
              <a:t>Lecture </a:t>
            </a:r>
            <a:r>
              <a:rPr lang="en-US" altLang="en-US" sz="2400" i="1" dirty="0" smtClean="0">
                <a:solidFill>
                  <a:srgbClr val="0033CC"/>
                </a:solidFill>
                <a:latin typeface="Arial" charset="0"/>
              </a:rPr>
              <a:t>1.1</a:t>
            </a:r>
            <a:r>
              <a:rPr lang="en-US" altLang="en-US" sz="4000" dirty="0" smtClean="0">
                <a:latin typeface="Arial" charset="0"/>
              </a:rPr>
              <a:t>)</a:t>
            </a:r>
            <a:r>
              <a:rPr lang="en-US" altLang="en-US" sz="4000" dirty="0">
                <a:latin typeface="Arial" charset="0"/>
              </a:rPr>
              <a:t/>
            </a:r>
            <a:br>
              <a:rPr lang="en-US" altLang="en-US" sz="4000" dirty="0">
                <a:latin typeface="Arial" charset="0"/>
              </a:rPr>
            </a:br>
            <a:endParaRPr lang="en-GB" altLang="en-US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50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42900" y="1401763"/>
            <a:ext cx="8021638" cy="3563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r>
              <a:rPr lang="en-US" altLang="en-US" sz="2400" i="1">
                <a:solidFill>
                  <a:srgbClr val="0033CC"/>
                </a:solidFill>
                <a:latin typeface="Arial" charset="0"/>
              </a:rPr>
              <a:t>Introduction to Industrial Engineering, </a:t>
            </a:r>
            <a:r>
              <a:rPr lang="en-US" altLang="en-US" sz="2400" i="1">
                <a:latin typeface="Arial" charset="0"/>
              </a:rPr>
              <a:t>by</a:t>
            </a:r>
            <a:r>
              <a:rPr lang="en-US" altLang="en-US" sz="2400" i="1">
                <a:solidFill>
                  <a:srgbClr val="0033CC"/>
                </a:solidFill>
                <a:latin typeface="Arial" charset="0"/>
              </a:rPr>
              <a:t> </a:t>
            </a:r>
            <a:r>
              <a:rPr lang="en-US" altLang="en-US" sz="2400" i="1">
                <a:latin typeface="Arial" charset="0"/>
              </a:rPr>
              <a:t>Z. Max Shen</a:t>
            </a: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en-US" sz="2400" i="1">
                <a:solidFill>
                  <a:srgbClr val="0033CC"/>
                </a:solidFill>
                <a:latin typeface="Arial" charset="0"/>
              </a:rPr>
              <a:t>Industrial Engineering</a:t>
            </a:r>
            <a:r>
              <a:rPr lang="en-US" altLang="en-US" sz="2400" i="1">
                <a:latin typeface="Arial" charset="0"/>
              </a:rPr>
              <a:t>,  by N. J. Manck</a:t>
            </a: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GB" altLang="en-US" sz="2400" i="1">
                <a:solidFill>
                  <a:srgbClr val="0033CC"/>
                </a:solidFill>
                <a:latin typeface="Arial" charset="0"/>
              </a:rPr>
              <a:t>Industrial Management</a:t>
            </a:r>
            <a:r>
              <a:rPr lang="en-GB" altLang="en-US" sz="2400" i="1">
                <a:latin typeface="Arial" charset="0"/>
              </a:rPr>
              <a:t>, by Shiv Jhalani</a:t>
            </a:r>
          </a:p>
          <a:p>
            <a:pPr eaLnBrk="1" hangingPunct="1">
              <a:buClrTx/>
              <a:buFontTx/>
              <a:buChar char="•"/>
            </a:pP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GB" altLang="en-US" sz="2400" b="1">
                <a:latin typeface="Arial" charset="0"/>
              </a:rPr>
              <a:t>Reference Books:</a:t>
            </a: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1. Management </a:t>
            </a:r>
            <a:r>
              <a:rPr lang="en-GB" altLang="en-US" sz="2400" i="1">
                <a:latin typeface="Arial" charset="0"/>
              </a:rPr>
              <a:t>by Knootz</a:t>
            </a:r>
            <a:r>
              <a:rPr lang="en-GB" altLang="en-US" sz="2400">
                <a:latin typeface="Arial" charset="0"/>
              </a:rPr>
              <a:t>.</a:t>
            </a:r>
          </a:p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2. Management </a:t>
            </a:r>
            <a:r>
              <a:rPr lang="en-GB" altLang="en-US" sz="2400" i="1">
                <a:latin typeface="Arial" charset="0"/>
              </a:rPr>
              <a:t>by Griffin.</a:t>
            </a:r>
          </a:p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3. Management theory and Practices </a:t>
            </a:r>
            <a:r>
              <a:rPr lang="en-GB" altLang="en-US" sz="2400" i="1">
                <a:latin typeface="Arial" charset="0"/>
              </a:rPr>
              <a:t>by JS Chandan</a:t>
            </a:r>
            <a:r>
              <a:rPr lang="en-GB" altLang="en-US" sz="2400">
                <a:latin typeface="Arial" charset="0"/>
              </a:rPr>
              <a:t>.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2909888" y="341313"/>
            <a:ext cx="2544762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3600">
                <a:solidFill>
                  <a:srgbClr val="0033CC"/>
                </a:solidFill>
                <a:latin typeface="Arial" charset="0"/>
              </a:rPr>
              <a:t>References</a:t>
            </a:r>
            <a:endParaRPr lang="en-GB" altLang="en-US" sz="3600">
              <a:solidFill>
                <a:srgbClr val="0033CC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339850" y="76200"/>
            <a:ext cx="6640513" cy="762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 dirty="0"/>
              <a:t>Introduction to </a:t>
            </a:r>
            <a:r>
              <a:rPr lang="en-GB" sz="3600" dirty="0" smtClean="0"/>
              <a:t>Industrial Engineer</a:t>
            </a:r>
            <a:endParaRPr lang="en-US" altLang="en-US" sz="3600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79500"/>
            <a:ext cx="8439150" cy="54356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Industrial Engineering is concerned with the </a:t>
            </a:r>
            <a:r>
              <a:rPr lang="en-GB" altLang="en-US" sz="2800" smtClean="0">
                <a:solidFill>
                  <a:srgbClr val="FF0000"/>
                </a:solidFill>
              </a:rPr>
              <a:t>design</a:t>
            </a:r>
            <a:r>
              <a:rPr lang="en-GB" altLang="en-US" sz="2800" smtClean="0"/>
              <a:t>, </a:t>
            </a:r>
            <a:r>
              <a:rPr lang="en-GB" altLang="en-US" sz="2800" smtClean="0">
                <a:solidFill>
                  <a:srgbClr val="FF0000"/>
                </a:solidFill>
              </a:rPr>
              <a:t>improvement</a:t>
            </a:r>
            <a:r>
              <a:rPr lang="en-GB" altLang="en-US" sz="2800" smtClean="0"/>
              <a:t>, and </a:t>
            </a:r>
            <a:r>
              <a:rPr lang="en-GB" altLang="en-US" sz="2800" smtClean="0">
                <a:solidFill>
                  <a:srgbClr val="FF0000"/>
                </a:solidFill>
              </a:rPr>
              <a:t>installation of integrated systems </a:t>
            </a:r>
            <a:r>
              <a:rPr lang="en-GB" altLang="en-US" sz="2800" smtClean="0"/>
              <a:t>of </a:t>
            </a:r>
            <a:r>
              <a:rPr lang="en-GB" altLang="en-US" sz="2800" smtClean="0">
                <a:solidFill>
                  <a:srgbClr val="FF0000"/>
                </a:solidFill>
              </a:rPr>
              <a:t>people</a:t>
            </a:r>
            <a:r>
              <a:rPr lang="en-GB" altLang="en-US" sz="2800" smtClean="0"/>
              <a:t>, </a:t>
            </a:r>
            <a:r>
              <a:rPr lang="en-GB" altLang="en-US" sz="2800" smtClean="0">
                <a:solidFill>
                  <a:srgbClr val="FF0000"/>
                </a:solidFill>
              </a:rPr>
              <a:t>materials</a:t>
            </a:r>
            <a:r>
              <a:rPr lang="en-GB" altLang="en-US" sz="2800" smtClean="0"/>
              <a:t>, </a:t>
            </a:r>
            <a:r>
              <a:rPr lang="en-GB" altLang="en-US" sz="2800" smtClean="0">
                <a:solidFill>
                  <a:srgbClr val="FF0000"/>
                </a:solidFill>
              </a:rPr>
              <a:t>information</a:t>
            </a:r>
            <a:r>
              <a:rPr lang="en-GB" altLang="en-US" sz="2800" smtClean="0"/>
              <a:t>, </a:t>
            </a:r>
            <a:r>
              <a:rPr lang="en-GB" altLang="en-US" sz="2800" smtClean="0">
                <a:solidFill>
                  <a:srgbClr val="FF0000"/>
                </a:solidFill>
              </a:rPr>
              <a:t>equipment</a:t>
            </a:r>
            <a:r>
              <a:rPr lang="en-GB" altLang="en-US" sz="2800" smtClean="0"/>
              <a:t>, and </a:t>
            </a:r>
            <a:r>
              <a:rPr lang="en-GB" altLang="en-US" sz="2800" smtClean="0">
                <a:solidFill>
                  <a:srgbClr val="FF0000"/>
                </a:solidFill>
              </a:rPr>
              <a:t>energy</a:t>
            </a:r>
            <a:r>
              <a:rPr lang="en-GB" altLang="en-US" sz="2800" smtClean="0"/>
              <a:t>.  </a:t>
            </a:r>
          </a:p>
          <a:p>
            <a:pPr eaLnBrk="1" hangingPunct="1"/>
            <a:r>
              <a:rPr lang="en-GB" altLang="en-US" sz="2800" smtClean="0"/>
              <a:t>It draws upon specialized knowledge and skill in the mathematical, physical, and social sciences together with the principles and methods of engineering analysis and design to </a:t>
            </a:r>
            <a:r>
              <a:rPr lang="en-GB" altLang="en-US" sz="2800" smtClean="0">
                <a:solidFill>
                  <a:srgbClr val="0033CC"/>
                </a:solidFill>
              </a:rPr>
              <a:t>specify</a:t>
            </a:r>
            <a:r>
              <a:rPr lang="en-GB" altLang="en-US" sz="2800" smtClean="0"/>
              <a:t>, </a:t>
            </a:r>
            <a:r>
              <a:rPr lang="en-GB" altLang="en-US" sz="2800" smtClean="0">
                <a:solidFill>
                  <a:srgbClr val="0033CC"/>
                </a:solidFill>
              </a:rPr>
              <a:t>predict</a:t>
            </a:r>
            <a:r>
              <a:rPr lang="en-GB" altLang="en-US" sz="2800" smtClean="0"/>
              <a:t>, and </a:t>
            </a:r>
            <a:r>
              <a:rPr lang="en-GB" altLang="en-US" sz="2800" smtClean="0">
                <a:solidFill>
                  <a:srgbClr val="0033CC"/>
                </a:solidFill>
              </a:rPr>
              <a:t>evaluate</a:t>
            </a:r>
            <a:r>
              <a:rPr lang="en-GB" altLang="en-US" sz="2800" smtClean="0"/>
              <a:t> the results to be obtained from such system. Usually with </a:t>
            </a:r>
            <a:r>
              <a:rPr lang="en-GB" altLang="en-US" sz="2800" smtClean="0">
                <a:solidFill>
                  <a:srgbClr val="FF0000"/>
                </a:solidFill>
              </a:rPr>
              <a:t>objectives</a:t>
            </a:r>
            <a:r>
              <a:rPr lang="en-GB" altLang="en-US" sz="2800" smtClean="0"/>
              <a:t> such as </a:t>
            </a:r>
            <a:r>
              <a:rPr lang="en-GB" altLang="en-US" sz="2800" smtClean="0">
                <a:solidFill>
                  <a:srgbClr val="FF0000"/>
                </a:solidFill>
              </a:rPr>
              <a:t>increasing profits </a:t>
            </a:r>
            <a:r>
              <a:rPr lang="en-GB" altLang="en-US" sz="2800" smtClean="0"/>
              <a:t>and/or </a:t>
            </a:r>
            <a:r>
              <a:rPr lang="en-GB" altLang="en-US" sz="2800" smtClean="0">
                <a:solidFill>
                  <a:srgbClr val="FF0000"/>
                </a:solidFill>
              </a:rPr>
              <a:t>productivity</a:t>
            </a:r>
            <a:r>
              <a:rPr lang="en-GB" altLang="en-US" sz="2800" smtClean="0"/>
              <a:t>, </a:t>
            </a:r>
            <a:r>
              <a:rPr lang="en-GB" altLang="en-US" sz="2800" smtClean="0">
                <a:solidFill>
                  <a:srgbClr val="FF0000"/>
                </a:solidFill>
              </a:rPr>
              <a:t>improving quality</a:t>
            </a:r>
            <a:r>
              <a:rPr lang="en-GB" altLang="en-US" sz="2800" smtClean="0"/>
              <a:t>, or </a:t>
            </a:r>
            <a:r>
              <a:rPr lang="en-GB" altLang="en-US" sz="2800" smtClean="0">
                <a:solidFill>
                  <a:srgbClr val="FF0000"/>
                </a:solidFill>
              </a:rPr>
              <a:t>reducing costs</a:t>
            </a:r>
            <a:r>
              <a:rPr lang="en-GB" altLang="en-US" sz="2800" smtClean="0"/>
              <a:t>. Alternatively, IE’s improve organized work. </a:t>
            </a:r>
          </a:p>
        </p:txBody>
      </p:sp>
    </p:spTree>
    <p:extLst>
      <p:ext uri="{BB962C8B-B14F-4D97-AF65-F5344CB8AC3E}">
        <p14:creationId xmlns:p14="http://schemas.microsoft.com/office/powerpoint/2010/main" val="147962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603250" y="1233488"/>
            <a:ext cx="7740650" cy="371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Clr>
                <a:schemeClr val="accent1"/>
              </a:buClr>
              <a:buFont typeface="Arial" charset="0"/>
              <a:defRPr sz="2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buClr>
                <a:schemeClr val="accent2"/>
              </a:buClr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buClr>
                <a:srgbClr val="D2CB6C"/>
              </a:buClr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buClr>
                <a:srgbClr val="95A39D"/>
              </a:buClr>
              <a:buFont typeface="Arial" charset="0"/>
              <a:defRPr sz="16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buClr>
                <a:srgbClr val="C89F5D"/>
              </a:buClr>
              <a:buFont typeface="Arial" charset="0"/>
              <a:defRPr sz="14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charset="0"/>
              <a:buChar char="•"/>
              <a:defRPr sz="1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An industrial engineer maximizes the utilization of scarce resources — namely, </a:t>
            </a:r>
            <a:r>
              <a:rPr lang="en-GB" altLang="en-US" sz="2400">
                <a:solidFill>
                  <a:srgbClr val="FF0000"/>
                </a:solidFill>
                <a:latin typeface="Arial" charset="0"/>
              </a:rPr>
              <a:t>time</a:t>
            </a:r>
            <a:r>
              <a:rPr lang="en-GB" altLang="en-US" sz="2400">
                <a:latin typeface="Arial" charset="0"/>
              </a:rPr>
              <a:t> and </a:t>
            </a:r>
            <a:r>
              <a:rPr lang="en-GB" altLang="en-US" sz="2400">
                <a:solidFill>
                  <a:srgbClr val="FF0000"/>
                </a:solidFill>
                <a:latin typeface="Arial" charset="0"/>
              </a:rPr>
              <a:t>money</a:t>
            </a:r>
            <a:r>
              <a:rPr lang="en-GB" altLang="en-US" sz="2400">
                <a:latin typeface="Arial" charset="0"/>
              </a:rPr>
              <a:t>.</a:t>
            </a:r>
          </a:p>
          <a:p>
            <a:pPr eaLnBrk="1" hangingPunct="1">
              <a:buClrTx/>
              <a:buFontTx/>
              <a:buChar char="•"/>
            </a:pPr>
            <a:endParaRPr lang="en-GB" altLang="en-US" sz="2400">
              <a:latin typeface="Arial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GB" altLang="en-US" sz="2400">
                <a:latin typeface="Arial" charset="0"/>
              </a:rPr>
              <a:t>“</a:t>
            </a:r>
            <a:r>
              <a:rPr lang="en-GB" altLang="en-US" sz="2400">
                <a:solidFill>
                  <a:srgbClr val="0033CC"/>
                </a:solidFill>
                <a:latin typeface="Arial" charset="0"/>
              </a:rPr>
              <a:t>If a chemical engineer designs a system, it will be chemically and thermodynamically efficient; </a:t>
            </a:r>
          </a:p>
          <a:p>
            <a:pPr eaLnBrk="1" hangingPunct="1">
              <a:buClrTx/>
              <a:buFontTx/>
              <a:buNone/>
            </a:pPr>
            <a:r>
              <a:rPr lang="en-GB" altLang="en-US" sz="2400">
                <a:solidFill>
                  <a:srgbClr val="0033CC"/>
                </a:solidFill>
                <a:latin typeface="Arial" charset="0"/>
              </a:rPr>
              <a:t>if a mechanical engineer designs a system, it will be mechanically and energy efficient; and</a:t>
            </a:r>
          </a:p>
          <a:p>
            <a:pPr eaLnBrk="1" hangingPunct="1">
              <a:buClrTx/>
              <a:buFontTx/>
              <a:buNone/>
            </a:pPr>
            <a:r>
              <a:rPr lang="en-GB" altLang="en-US" sz="2400">
                <a:solidFill>
                  <a:srgbClr val="0033CC"/>
                </a:solidFill>
                <a:latin typeface="Arial" charset="0"/>
              </a:rPr>
              <a:t>if an industrial engineer designs a system, it will make a profit</a:t>
            </a:r>
            <a:r>
              <a:rPr lang="en-GB" altLang="en-US" sz="2400">
                <a:latin typeface="Arial" charset="0"/>
              </a:rPr>
              <a:t>”</a:t>
            </a:r>
          </a:p>
        </p:txBody>
      </p:sp>
      <p:sp>
        <p:nvSpPr>
          <p:cNvPr id="3" name="Rectangle 2"/>
          <p:cNvSpPr/>
          <p:nvPr/>
        </p:nvSpPr>
        <p:spPr>
          <a:xfrm>
            <a:off x="1360488" y="311150"/>
            <a:ext cx="6796087" cy="6477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Tx/>
              <a:buNone/>
              <a:defRPr/>
            </a:pPr>
            <a:r>
              <a:rPr lang="en-US" altLang="en-US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Introduction to </a:t>
            </a:r>
            <a:r>
              <a:rPr lang="en-GB" sz="3600" spc="-1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Industrial Engineer</a:t>
            </a:r>
          </a:p>
        </p:txBody>
      </p:sp>
    </p:spTree>
    <p:extLst>
      <p:ext uri="{BB962C8B-B14F-4D97-AF65-F5344CB8AC3E}">
        <p14:creationId xmlns:p14="http://schemas.microsoft.com/office/powerpoint/2010/main" val="135285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6983413" cy="754062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b="1" dirty="0" smtClean="0"/>
              <a:t>Aims</a:t>
            </a:r>
            <a:endParaRPr lang="en-GB" dirty="0"/>
          </a:p>
        </p:txBody>
      </p:sp>
      <p:sp>
        <p:nvSpPr>
          <p:cNvPr id="251907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79500"/>
            <a:ext cx="8253413" cy="5256213"/>
          </a:xfrm>
        </p:spPr>
        <p:txBody>
          <a:bodyPr rtlCol="0"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/>
              <a:t>Study the techniques for </a:t>
            </a:r>
            <a:r>
              <a:rPr lang="en-GB" sz="3200" dirty="0">
                <a:solidFill>
                  <a:srgbClr val="FF0000"/>
                </a:solidFill>
              </a:rPr>
              <a:t>improvement</a:t>
            </a:r>
            <a:r>
              <a:rPr lang="en-GB" sz="3200" dirty="0"/>
              <a:t> in </a:t>
            </a:r>
            <a:r>
              <a:rPr lang="en-GB" sz="3200" dirty="0">
                <a:solidFill>
                  <a:srgbClr val="FF0000"/>
                </a:solidFill>
              </a:rPr>
              <a:t>productivity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FF0000"/>
                </a:solidFill>
              </a:rPr>
              <a:t>of the people and equipment</a:t>
            </a:r>
            <a:r>
              <a:rPr lang="en-GB" sz="3200" dirty="0"/>
              <a:t>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solidFill>
                  <a:srgbClr val="FF0000"/>
                </a:solidFill>
              </a:rPr>
              <a:t>Plan the production schedule </a:t>
            </a:r>
            <a:r>
              <a:rPr lang="en-GB" sz="3200" dirty="0"/>
              <a:t>accordingly organize material supply for the manufacturing activities.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solidFill>
                  <a:srgbClr val="FF0000"/>
                </a:solidFill>
              </a:rPr>
              <a:t>Minimize the direct and indirect cost </a:t>
            </a:r>
            <a:r>
              <a:rPr lang="en-GB" sz="3200" dirty="0"/>
              <a:t>by optimizing the use of resources available.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solidFill>
                  <a:srgbClr val="FF0000"/>
                </a:solidFill>
              </a:rPr>
              <a:t>Learn accounting process</a:t>
            </a:r>
            <a:r>
              <a:rPr lang="en-GB" sz="3200" dirty="0"/>
              <a:t>, inventory control and process planning.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3200" dirty="0">
                <a:solidFill>
                  <a:srgbClr val="FF0000"/>
                </a:solidFill>
              </a:rPr>
              <a:t>Employ Modern techniques </a:t>
            </a:r>
            <a:r>
              <a:rPr lang="en-GB" sz="3200" dirty="0"/>
              <a:t>in manufacturing system. </a:t>
            </a:r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3200" dirty="0"/>
          </a:p>
        </p:txBody>
      </p:sp>
    </p:spTree>
    <p:extLst>
      <p:ext uri="{BB962C8B-B14F-4D97-AF65-F5344CB8AC3E}">
        <p14:creationId xmlns:p14="http://schemas.microsoft.com/office/powerpoint/2010/main" val="3583366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19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19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19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1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51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620000" cy="70167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b="1" dirty="0"/>
              <a:t>Definition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  <p:sp>
        <p:nvSpPr>
          <p:cNvPr id="293891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079500"/>
            <a:ext cx="8243888" cy="5514975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Few noteworthy definitions by experts are: "</a:t>
            </a:r>
            <a:r>
              <a:rPr lang="en-GB" altLang="en-US" sz="2800" smtClean="0">
                <a:solidFill>
                  <a:srgbClr val="0033CC"/>
                </a:solidFill>
              </a:rPr>
              <a:t>Management is an art of knowing what is to be done and seeing that it is done in the best possible manner</a:t>
            </a:r>
            <a:r>
              <a:rPr lang="en-GB" altLang="en-US" sz="2800" smtClean="0"/>
              <a:t>."</a:t>
            </a:r>
          </a:p>
          <a:p>
            <a:pPr eaLnBrk="1" hangingPunct="1"/>
            <a:endParaRPr lang="en-GB" altLang="en-US" sz="2800" smtClean="0"/>
          </a:p>
          <a:p>
            <a:pPr eaLnBrk="1" hangingPunct="1"/>
            <a:r>
              <a:rPr lang="en-GB" altLang="en-US" sz="2800" smtClean="0"/>
              <a:t>Industrial management can be defined as </a:t>
            </a:r>
            <a:r>
              <a:rPr lang="en-GB" altLang="en-US" sz="2800" smtClean="0">
                <a:solidFill>
                  <a:srgbClr val="0033CC"/>
                </a:solidFill>
              </a:rPr>
              <a:t>the effective and efficient running of an industry using its human and non-human resources in order to achieve its set goals and objectives.</a:t>
            </a:r>
          </a:p>
          <a:p>
            <a:pPr eaLnBrk="1" hangingPunct="1"/>
            <a:endParaRPr lang="en-US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193598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7825"/>
            <a:ext cx="7620000" cy="7239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Chronology of </a:t>
            </a:r>
            <a:r>
              <a:rPr lang="en-US" b="1" dirty="0" smtClean="0"/>
              <a:t>IE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7588"/>
            <a:ext cx="7969250" cy="5394325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Babbage</a:t>
            </a:r>
            <a:r>
              <a:rPr lang="en-US" dirty="0" smtClean="0"/>
              <a:t> </a:t>
            </a:r>
            <a:r>
              <a:rPr lang="en-US" dirty="0"/>
              <a:t>thought to specialize labor by skill required (early 1800’s)</a:t>
            </a: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b="1" dirty="0">
                <a:solidFill>
                  <a:srgbClr val="FF0000"/>
                </a:solidFill>
              </a:rPr>
              <a:t>Frederick Taylor </a:t>
            </a:r>
            <a:r>
              <a:rPr lang="en-GB" dirty="0"/>
              <a:t>is named as father of scientific management and industrial </a:t>
            </a:r>
            <a:r>
              <a:rPr lang="en-GB" dirty="0" smtClean="0"/>
              <a:t>engineering.</a:t>
            </a:r>
          </a:p>
          <a:p>
            <a:pPr marL="11430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dirty="0" smtClean="0"/>
              <a:t>-</a:t>
            </a:r>
            <a:r>
              <a:rPr lang="en-US" dirty="0" smtClean="0">
                <a:solidFill>
                  <a:srgbClr val="0033CC"/>
                </a:solidFill>
              </a:rPr>
              <a:t>Analyze </a:t>
            </a:r>
            <a:r>
              <a:rPr lang="en-US" dirty="0"/>
              <a:t>and </a:t>
            </a:r>
            <a:r>
              <a:rPr lang="en-US" dirty="0">
                <a:solidFill>
                  <a:srgbClr val="0033CC"/>
                </a:solidFill>
              </a:rPr>
              <a:t>improve</a:t>
            </a:r>
            <a:r>
              <a:rPr lang="en-US" dirty="0"/>
              <a:t> the work method; </a:t>
            </a:r>
            <a:endParaRPr lang="en-US" dirty="0" smtClean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-</a:t>
            </a:r>
            <a:r>
              <a:rPr lang="en-US" dirty="0" smtClean="0">
                <a:solidFill>
                  <a:srgbClr val="0033CC"/>
                </a:solidFill>
              </a:rPr>
              <a:t>Reduce</a:t>
            </a:r>
            <a:r>
              <a:rPr lang="en-US" dirty="0" smtClean="0"/>
              <a:t> </a:t>
            </a:r>
            <a:r>
              <a:rPr lang="en-US" dirty="0"/>
              <a:t>the times required for the work;</a:t>
            </a:r>
            <a:endParaRPr lang="en-GB" dirty="0"/>
          </a:p>
          <a:p>
            <a:pPr marL="11430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-</a:t>
            </a:r>
            <a:r>
              <a:rPr lang="en-US" dirty="0" smtClean="0">
                <a:solidFill>
                  <a:srgbClr val="0033CC"/>
                </a:solidFill>
              </a:rPr>
              <a:t>Set </a:t>
            </a:r>
            <a:r>
              <a:rPr lang="en-US" dirty="0">
                <a:solidFill>
                  <a:srgbClr val="0033CC"/>
                </a:solidFill>
              </a:rPr>
              <a:t>standards </a:t>
            </a:r>
            <a:r>
              <a:rPr lang="en-US" dirty="0"/>
              <a:t>for the times required</a:t>
            </a: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</a:rPr>
              <a:t>Gilbreth</a:t>
            </a:r>
            <a:r>
              <a:rPr lang="en-US" dirty="0"/>
              <a:t> extended work of Taylor to </a:t>
            </a:r>
            <a:r>
              <a:rPr lang="en-US" dirty="0">
                <a:solidFill>
                  <a:srgbClr val="0033CC"/>
                </a:solidFill>
              </a:rPr>
              <a:t>consider the human aspects</a:t>
            </a:r>
            <a:r>
              <a:rPr lang="en-US" dirty="0"/>
              <a:t> of work to include motion involved in work</a:t>
            </a: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>
                <a:solidFill>
                  <a:srgbClr val="FF0000"/>
                </a:solidFill>
              </a:rPr>
              <a:t>Henry Gantt </a:t>
            </a:r>
            <a:r>
              <a:rPr lang="en-US" dirty="0"/>
              <a:t>developed his chart to </a:t>
            </a:r>
            <a:r>
              <a:rPr lang="en-US" dirty="0">
                <a:solidFill>
                  <a:srgbClr val="0033CC"/>
                </a:solidFill>
              </a:rPr>
              <a:t>preplan</a:t>
            </a:r>
            <a:r>
              <a:rPr lang="en-US" dirty="0"/>
              <a:t>, </a:t>
            </a:r>
            <a:r>
              <a:rPr lang="en-US" dirty="0">
                <a:solidFill>
                  <a:srgbClr val="0033CC"/>
                </a:solidFill>
              </a:rPr>
              <a:t>schedule</a:t>
            </a:r>
            <a:r>
              <a:rPr lang="en-US" dirty="0"/>
              <a:t>, and </a:t>
            </a:r>
            <a:r>
              <a:rPr lang="en-US" dirty="0">
                <a:solidFill>
                  <a:srgbClr val="0033CC"/>
                </a:solidFill>
              </a:rPr>
              <a:t>monitor</a:t>
            </a:r>
            <a:r>
              <a:rPr lang="en-US" dirty="0"/>
              <a:t> work activity</a:t>
            </a:r>
            <a:endParaRPr lang="en-GB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err="1">
                <a:solidFill>
                  <a:srgbClr val="FF0000"/>
                </a:solidFill>
              </a:rPr>
              <a:t>Shewhart</a:t>
            </a:r>
            <a:r>
              <a:rPr lang="en-US" dirty="0"/>
              <a:t> developed the </a:t>
            </a:r>
            <a:r>
              <a:rPr lang="en-US" dirty="0">
                <a:solidFill>
                  <a:srgbClr val="0033CC"/>
                </a:solidFill>
              </a:rPr>
              <a:t>fundamental principles of statistical process control and work on industrial quality</a:t>
            </a:r>
            <a:r>
              <a:rPr lang="en-US" dirty="0"/>
              <a:t>. Disciples became big names in quality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39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025" y="176213"/>
            <a:ext cx="5673725" cy="8001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 smtClean="0"/>
              <a:t>Management</a:t>
            </a:r>
            <a:endParaRPr lang="en-GB" dirty="0"/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93663" y="1163638"/>
            <a:ext cx="8332787" cy="5351462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It is an </a:t>
            </a:r>
            <a:r>
              <a:rPr lang="en-GB" altLang="en-US" sz="2800" smtClean="0">
                <a:solidFill>
                  <a:srgbClr val="0033CC"/>
                </a:solidFill>
              </a:rPr>
              <a:t>ongoing process</a:t>
            </a:r>
            <a:r>
              <a:rPr lang="en-GB" altLang="en-US" sz="2800" smtClean="0"/>
              <a:t>. Management is not an event; management is something which cannot be completed with a beginning and with an end. Management becomes a process.</a:t>
            </a:r>
          </a:p>
          <a:p>
            <a:pPr eaLnBrk="1" hangingPunct="1"/>
            <a:r>
              <a:rPr lang="en-GB" altLang="en-US" sz="2800" smtClean="0">
                <a:solidFill>
                  <a:srgbClr val="FF0000"/>
                </a:solidFill>
              </a:rPr>
              <a:t>Process of what</a:t>
            </a:r>
            <a:r>
              <a:rPr lang="en-GB" altLang="en-US" sz="2800" smtClean="0"/>
              <a:t>? - with a variety of specialist functions. that means, it is a task of </a:t>
            </a:r>
            <a:r>
              <a:rPr lang="en-GB" altLang="en-US" sz="2800" smtClean="0">
                <a:solidFill>
                  <a:srgbClr val="0033CC"/>
                </a:solidFill>
              </a:rPr>
              <a:t>bringing various resources together</a:t>
            </a:r>
            <a:r>
              <a:rPr lang="en-GB" altLang="en-US" sz="2800" smtClean="0"/>
              <a:t>, including the people and making sure that these things are </a:t>
            </a:r>
            <a:r>
              <a:rPr lang="en-GB" altLang="en-US" sz="2800" smtClean="0">
                <a:solidFill>
                  <a:srgbClr val="0033CC"/>
                </a:solidFill>
              </a:rPr>
              <a:t>moving towards the stated objectives</a:t>
            </a:r>
            <a:r>
              <a:rPr lang="en-GB" altLang="en-US" sz="2800" smtClean="0"/>
              <a:t>. that is, now the objectives are important, specialist functions are important and allocations of inputs are important and keyword is, it is an ongoing process.</a:t>
            </a:r>
          </a:p>
          <a:p>
            <a:pPr eaLnBrk="1" hangingPunct="1"/>
            <a:endParaRPr lang="en-GB" altLang="en-US" sz="2800" smtClean="0"/>
          </a:p>
        </p:txBody>
      </p:sp>
    </p:spTree>
    <p:extLst>
      <p:ext uri="{BB962C8B-B14F-4D97-AF65-F5344CB8AC3E}">
        <p14:creationId xmlns:p14="http://schemas.microsoft.com/office/powerpoint/2010/main" val="164107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7620000" cy="8001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dirty="0"/>
              <a:t>Management</a:t>
            </a:r>
            <a:br>
              <a:rPr lang="en-GB" dirty="0"/>
            </a:br>
            <a:endParaRPr lang="en-US" altLang="en-US" dirty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944563"/>
            <a:ext cx="8439150" cy="5373687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en-US" sz="2800" dirty="0"/>
          </a:p>
          <a:p>
            <a:pPr eaLnBrk="1" hangingPunct="1">
              <a:defRPr/>
            </a:pPr>
            <a:r>
              <a:rPr lang="en-GB" sz="2800" dirty="0" smtClean="0">
                <a:solidFill>
                  <a:srgbClr val="0033CC"/>
                </a:solidFill>
              </a:rPr>
              <a:t>Men, Money</a:t>
            </a:r>
            <a:r>
              <a:rPr lang="en-GB" sz="2800" dirty="0"/>
              <a:t>, </a:t>
            </a:r>
            <a:r>
              <a:rPr lang="en-GB" sz="2800" dirty="0">
                <a:solidFill>
                  <a:srgbClr val="0033CC"/>
                </a:solidFill>
              </a:rPr>
              <a:t>materials</a:t>
            </a:r>
            <a:r>
              <a:rPr lang="en-GB" sz="2800" dirty="0"/>
              <a:t> and </a:t>
            </a:r>
            <a:r>
              <a:rPr lang="en-GB" sz="2800" dirty="0">
                <a:solidFill>
                  <a:srgbClr val="0033CC"/>
                </a:solidFill>
              </a:rPr>
              <a:t>machines</a:t>
            </a:r>
            <a:r>
              <a:rPr lang="en-GB" sz="2800" dirty="0"/>
              <a:t>; this definition evolved very clearly with respect to the manufacturing management, industrial management- you can’t think of management without these four ‘M’s - you can always add </a:t>
            </a:r>
            <a:r>
              <a:rPr lang="en-GB" sz="2800" dirty="0">
                <a:solidFill>
                  <a:srgbClr val="0033CC"/>
                </a:solidFill>
              </a:rPr>
              <a:t>market</a:t>
            </a:r>
            <a:r>
              <a:rPr lang="en-GB" sz="2800" dirty="0"/>
              <a:t>, you can always add one more dimension to </a:t>
            </a:r>
            <a:r>
              <a:rPr lang="en-GB" sz="2800" dirty="0" smtClean="0"/>
              <a:t>it; </a:t>
            </a:r>
            <a:r>
              <a:rPr lang="en-GB" sz="2800" dirty="0"/>
              <a:t>men, money, materials and machines. Men </a:t>
            </a:r>
            <a:r>
              <a:rPr lang="en-GB" sz="2800" dirty="0">
                <a:solidFill>
                  <a:srgbClr val="0033CC"/>
                </a:solidFill>
              </a:rPr>
              <a:t>includes certainly women</a:t>
            </a:r>
            <a:r>
              <a:rPr lang="en-GB" sz="2800" dirty="0" smtClean="0"/>
              <a:t>.</a:t>
            </a:r>
          </a:p>
          <a:p>
            <a:pPr eaLnBrk="1" hangingPunct="1">
              <a:defRPr/>
            </a:pPr>
            <a:r>
              <a:rPr lang="en-GB" sz="2800" dirty="0" smtClean="0"/>
              <a:t>So</a:t>
            </a:r>
            <a:r>
              <a:rPr lang="en-GB" sz="2800" dirty="0"/>
              <a:t>, it is the human resource, the people dimension as well as the money; what we used to earlier call as general process has been split into money, materials and machines.</a:t>
            </a:r>
          </a:p>
          <a:p>
            <a:pPr marL="114300" indent="0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4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755</Words>
  <Application>Microsoft Office PowerPoint</Application>
  <PresentationFormat>On-screen Show (4:3)</PresentationFormat>
  <Paragraphs>51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Introduction to Industrial Engineer</vt:lpstr>
      <vt:lpstr>PowerPoint Presentation</vt:lpstr>
      <vt:lpstr>Aims</vt:lpstr>
      <vt:lpstr>Definition </vt:lpstr>
      <vt:lpstr>Chronology of IE </vt:lpstr>
      <vt:lpstr>Management</vt:lpstr>
      <vt:lpstr>Management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Salam</dc:creator>
  <cp:lastModifiedBy>Salam</cp:lastModifiedBy>
  <cp:revision>2</cp:revision>
  <dcterms:created xsi:type="dcterms:W3CDTF">2019-09-02T08:50:01Z</dcterms:created>
  <dcterms:modified xsi:type="dcterms:W3CDTF">2019-09-02T08:56:14Z</dcterms:modified>
</cp:coreProperties>
</file>